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68" r:id="rId4"/>
    <p:sldId id="271" r:id="rId5"/>
    <p:sldId id="260" r:id="rId6"/>
    <p:sldId id="273" r:id="rId7"/>
    <p:sldId id="275" r:id="rId8"/>
    <p:sldId id="278" r:id="rId9"/>
    <p:sldId id="280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D958E71-BD30-47B9-BA0F-3C761C36F80F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EB028F4-6B25-4C8D-949E-41D5B82D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4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028F4-6B25-4C8D-949E-41D5B82D7A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5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2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5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0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8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1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5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7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9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94794-6120-4EA3-A2E5-28B90A6F117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83B2E-DFF8-4CB2-8B5D-B8507531D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2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 err="1" smtClean="0"/>
              <a:t>Dept</a:t>
            </a:r>
            <a:r>
              <a:rPr lang="en-US" dirty="0" smtClean="0"/>
              <a:t> of Transportation Overview of Federal-Aid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3 February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58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USDOT’s Programs in Puerto Rico</a:t>
            </a:r>
          </a:p>
          <a:p>
            <a:endParaRPr lang="en-US" dirty="0" smtClean="0"/>
          </a:p>
          <a:p>
            <a:r>
              <a:rPr lang="en-US" dirty="0" smtClean="0"/>
              <a:t>Show Me the Money !</a:t>
            </a:r>
          </a:p>
          <a:p>
            <a:endParaRPr lang="en-US" dirty="0" smtClean="0"/>
          </a:p>
          <a:p>
            <a:r>
              <a:rPr lang="en-US" dirty="0" smtClean="0"/>
              <a:t>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152400"/>
            <a:ext cx="65532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Department of Transportation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610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Mission: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Ensure a fast, safe, efficient, accessible and convenient transportation system that meets vital national interests and enhances quality of life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1676400" cy="3908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</a:p>
          <a:p>
            <a:pPr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FHWA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NHTSA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FMCSA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1981199"/>
            <a:ext cx="3048000" cy="4154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 Government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Governor’s Office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Airports Authority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DTOP, PRHTA,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Municipios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DTOP, AMA/ATI, Ports Authority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Traffic Safety Commission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Service Commission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1981200"/>
            <a:ext cx="3352800" cy="3908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in PR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Liaison with Governor’s office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Airports and Air Traffic Control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Highways and Bridges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Transportation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 Improvements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Vehicle Safety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0970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41"/>
            <a:ext cx="8229600" cy="8080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Me The Money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42" y="1295400"/>
            <a:ext cx="1371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Fuel Tax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63" y="1761515"/>
            <a:ext cx="1371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Tax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6696" y="1267153"/>
            <a:ext cx="13716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Highway Trust Fund (HTF)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69842" y="1495455"/>
            <a:ext cx="56425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66063" y="1961570"/>
            <a:ext cx="56425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34100" y="3336882"/>
            <a:ext cx="13716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Congress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>
            <a:stCxn id="10" idx="0"/>
            <a:endCxn id="5" idx="2"/>
          </p:cNvCxnSpPr>
          <p:nvPr/>
        </p:nvCxnSpPr>
        <p:spPr>
          <a:xfrm flipV="1">
            <a:off x="2719900" y="2282816"/>
            <a:ext cx="12596" cy="1054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91000" y="1143000"/>
            <a:ext cx="1371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Alabama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1709365"/>
            <a:ext cx="1371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234449"/>
            <a:ext cx="1371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3844" y="2880577"/>
            <a:ext cx="2025912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Puerto Rico Department of Transportation &amp; Public Works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endCxn id="14" idx="1"/>
          </p:cNvCxnSpPr>
          <p:nvPr/>
        </p:nvCxnSpPr>
        <p:spPr>
          <a:xfrm flipV="1">
            <a:off x="3418296" y="1343055"/>
            <a:ext cx="772704" cy="285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6" idx="1"/>
          </p:cNvCxnSpPr>
          <p:nvPr/>
        </p:nvCxnSpPr>
        <p:spPr>
          <a:xfrm>
            <a:off x="3405700" y="2282816"/>
            <a:ext cx="785300" cy="1516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1"/>
          </p:cNvCxnSpPr>
          <p:nvPr/>
        </p:nvCxnSpPr>
        <p:spPr>
          <a:xfrm>
            <a:off x="3424278" y="1893389"/>
            <a:ext cx="766722" cy="160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24200" y="2282816"/>
            <a:ext cx="739644" cy="5977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20468" y="5532563"/>
            <a:ext cx="145724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FHWA PR Division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832720" y="4204016"/>
            <a:ext cx="0" cy="13288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65975" y="3153291"/>
            <a:ext cx="145724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(STIP)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Year Plan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Arrow Connector 35"/>
          <p:cNvCxnSpPr>
            <a:endCxn id="35" idx="1"/>
          </p:cNvCxnSpPr>
          <p:nvPr/>
        </p:nvCxnSpPr>
        <p:spPr>
          <a:xfrm>
            <a:off x="5889756" y="3507234"/>
            <a:ext cx="11762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42228" y="4609233"/>
            <a:ext cx="1704739" cy="163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Highway Construction and Consultant Projects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>
            <a:stCxn id="35" idx="2"/>
          </p:cNvCxnSpPr>
          <p:nvPr/>
        </p:nvCxnSpPr>
        <p:spPr>
          <a:xfrm>
            <a:off x="7794598" y="3861177"/>
            <a:ext cx="0" cy="7329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920030" y="1244785"/>
            <a:ext cx="1704739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Transportation Projects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7772399" y="2260449"/>
            <a:ext cx="1" cy="8928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5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-1676400"/>
            <a:ext cx="121920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6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392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Aid Funding in Puerto Rico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95600"/>
            <a:ext cx="1319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Highway Trust Fund (HTF)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1570910"/>
            <a:ext cx="131996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Puerto Rico Program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4800600"/>
            <a:ext cx="1319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Virgin Islands Program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1570910"/>
            <a:ext cx="131996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and Projects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 flipV="1">
            <a:off x="1548560" y="1863298"/>
            <a:ext cx="1347040" cy="1055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48560" y="3726597"/>
            <a:ext cx="1347040" cy="10740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1"/>
          </p:cNvCxnSpPr>
          <p:nvPr/>
        </p:nvCxnSpPr>
        <p:spPr>
          <a:xfrm>
            <a:off x="4215560" y="1863298"/>
            <a:ext cx="14994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901" y="4042377"/>
            <a:ext cx="1664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President’s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Transportation Legislation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3504" y="2276448"/>
            <a:ext cx="247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$150M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Penalties =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$18M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Procurement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 Program with Reimbursement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3504" y="5867400"/>
            <a:ext cx="1940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$15M per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Procurement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2276448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Active Highway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STIP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Goals/Requirements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Planning/Environment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Civil Rights</a:t>
            </a:r>
          </a:p>
          <a:p>
            <a:pPr lvl="1"/>
            <a:r>
              <a:rPr lang="en-US" dirty="0" smtClean="0"/>
              <a:t>Minimum salary</a:t>
            </a:r>
          </a:p>
          <a:p>
            <a:endParaRPr lang="en-US" dirty="0" smtClean="0"/>
          </a:p>
          <a:p>
            <a:r>
              <a:rPr lang="en-US" dirty="0" smtClean="0"/>
              <a:t>USDOT Goals: Safety, Mobility,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D</a:t>
            </a:r>
            <a:r>
              <a:rPr lang="en-US" dirty="0" smtClean="0"/>
              <a:t>ay Counts/Job Creation/Economic Growth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Core USDOT Programs: Federal-Aid, Federal Transit, Airports Improvements,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New Federal Legislation, 30 Year Transportation Vision </a:t>
            </a:r>
          </a:p>
          <a:p>
            <a:r>
              <a:rPr lang="en-US" dirty="0" smtClean="0"/>
              <a:t>TIGER Grants</a:t>
            </a:r>
          </a:p>
          <a:p>
            <a:r>
              <a:rPr lang="en-US" dirty="0" smtClean="0"/>
              <a:t>TIFIA and RIFF Loans</a:t>
            </a:r>
          </a:p>
          <a:p>
            <a:r>
              <a:rPr lang="en-US" dirty="0" smtClean="0"/>
              <a:t>Private Sector Participation</a:t>
            </a:r>
          </a:p>
          <a:p>
            <a:r>
              <a:rPr lang="en-US" dirty="0" smtClean="0"/>
              <a:t>Emergency Response</a:t>
            </a:r>
          </a:p>
          <a:p>
            <a:r>
              <a:rPr lang="en-US" dirty="0" smtClean="0"/>
              <a:t>Technical Assistance</a:t>
            </a:r>
          </a:p>
          <a:p>
            <a:r>
              <a:rPr lang="en-US" dirty="0" smtClean="0"/>
              <a:t>Others (e.g. Connected Vehicles)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USDOT has major programs in Puerto Rico</a:t>
            </a:r>
          </a:p>
          <a:p>
            <a:endParaRPr lang="en-US" dirty="0" smtClean="0"/>
          </a:p>
          <a:p>
            <a:r>
              <a:rPr lang="en-US" dirty="0" smtClean="0"/>
              <a:t>Federal-Aid Program is a Grant Program and projects are programmed by PRTHA</a:t>
            </a:r>
          </a:p>
          <a:p>
            <a:endParaRPr lang="en-US" dirty="0" smtClean="0"/>
          </a:p>
          <a:p>
            <a:r>
              <a:rPr lang="en-US" dirty="0"/>
              <a:t>Changes coming: New Legislation/HTF</a:t>
            </a:r>
          </a:p>
          <a:p>
            <a:endParaRPr lang="en-US" dirty="0" smtClean="0"/>
          </a:p>
          <a:p>
            <a:r>
              <a:rPr lang="en-US" dirty="0" smtClean="0"/>
              <a:t>Opportunities exist for contractors and consultants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ECDAF73C7C1340A4B7D061CDAC7354" ma:contentTypeVersion="1" ma:contentTypeDescription="Create a new document." ma:contentTypeScope="" ma:versionID="bd4681064f49fb023c4dd956bdcbf89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45cc7f5e314b979c5632df14ec87cd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1A1832E-75B5-4B84-9A0A-68382A057893}"/>
</file>

<file path=customXml/itemProps2.xml><?xml version="1.0" encoding="utf-8"?>
<ds:datastoreItem xmlns:ds="http://schemas.openxmlformats.org/officeDocument/2006/customXml" ds:itemID="{6BB667F6-1724-45D4-9E8A-92201E175C2A}"/>
</file>

<file path=customXml/itemProps3.xml><?xml version="1.0" encoding="utf-8"?>
<ds:datastoreItem xmlns:ds="http://schemas.openxmlformats.org/officeDocument/2006/customXml" ds:itemID="{02A6C04B-3E70-4C21-905F-4EC38BF7327F}"/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306</Words>
  <Application>Microsoft Office PowerPoint</Application>
  <PresentationFormat>On-screen Show (4:3)</PresentationFormat>
  <Paragraphs>120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 Dept of Transportation Overview of Federal-Aid Program</vt:lpstr>
      <vt:lpstr>Agenda</vt:lpstr>
      <vt:lpstr>US Department of Transportation</vt:lpstr>
      <vt:lpstr>Show Me The Money</vt:lpstr>
      <vt:lpstr>PowerPoint Presentation</vt:lpstr>
      <vt:lpstr>Federal Aid Funding in Puerto Rico</vt:lpstr>
      <vt:lpstr>Federal Goals/Requirements</vt:lpstr>
      <vt:lpstr>Opportunities</vt:lpstr>
      <vt:lpstr>Closing Comments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Development Grants, US DTOP</dc:title>
  <dc:creator>test</dc:creator>
  <cp:lastModifiedBy>Irmariam Cotton Santiago</cp:lastModifiedBy>
  <cp:revision>33</cp:revision>
  <cp:lastPrinted>2015-02-02T23:09:16Z</cp:lastPrinted>
  <dcterms:created xsi:type="dcterms:W3CDTF">2015-02-02T15:07:42Z</dcterms:created>
  <dcterms:modified xsi:type="dcterms:W3CDTF">2015-03-11T12:54:59Z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0x010100DDECDAF73C7C1340A4B7D061CDAC7354</vt:lpwstr>
  </property>
  <property fmtid="{D5CDD505-2E9C-101B-9397-08002B2CF9AE}" pid="3" name="Order">
    <vt:r8>1100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